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14.xml.rels" ContentType="application/vnd.openxmlformats-package.relationships+xml"/>
  <Override PartName="/ppt/notesSlides/_rels/notesSlide21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25.xml.rels" ContentType="application/vnd.openxmlformats-package.relationships+xml"/>
  <Override PartName="/ppt/notesSlides/_rels/notesSlide23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26.xml.rels" ContentType="application/vnd.openxmlformats-package.relationships+xml"/>
  <Override PartName="/ppt/notesSlides/_rels/notesSlide2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9.xml.rels" ContentType="application/vnd.openxmlformats-package.relationships+xml"/>
  <Override PartName="/ppt/notesSlides/_rels/notesSlide20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28.xml.rels" ContentType="application/vnd.openxmlformats-package.relationships+xml"/>
  <Override PartName="/ppt/notesSlides/_rels/notesSlide22.xml.rels" ContentType="application/vnd.openxmlformats-package.relationships+xml"/>
  <Override PartName="/ppt/notesSlides/_rels/notesSlide18.xml.rels" ContentType="application/vnd.openxmlformats-package.relationships+xml"/>
  <Override PartName="/ppt/notesSlides/notesSlide1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9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.jpeg" ContentType="image/jpeg"/>
  <Override PartName="/ppt/media/image11.png" ContentType="image/png"/>
  <Override PartName="/ppt/media/image6.png" ContentType="image/png"/>
  <Override PartName="/ppt/media/image4.jpeg" ContentType="image/jpeg"/>
  <Override PartName="/ppt/media/image25.png" ContentType="image/png"/>
  <Override PartName="/ppt/media/image3.jpeg" ContentType="image/jpeg"/>
  <Override PartName="/ppt/media/image15.png" ContentType="image/png"/>
  <Override PartName="/ppt/media/image2.jpeg" ContentType="image/jpeg"/>
  <Override PartName="/ppt/media/image10.png" ContentType="image/png"/>
  <Override PartName="/ppt/media/image27.png" ContentType="image/png"/>
  <Override PartName="/ppt/media/image26.png" ContentType="image/png"/>
  <Override PartName="/ppt/media/image14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5.png" ContentType="image/png"/>
  <Override PartName="/ppt/media/image28.png" ContentType="image/png"/>
  <Override PartName="/ppt/media/image29.jpeg" ContentType="image/jpe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7.xml.rels" ContentType="application/vnd.openxmlformats-package.relationships+xml"/>
  <Override PartName="/ppt/slides/_rels/slide9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28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17.xml" ContentType="application/vnd.openxmlformats-officedocument.presentationml.slide+xml"/>
  <Override PartName="/ppt/slides/slide29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</p:sldIdLst>
  <p:sldSz cx="24387175" cy="13716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 type="dt" idx="3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8" name="PlaceHolder 5"/>
          <p:cNvSpPr>
            <a:spLocks noGrp="1"/>
          </p:cNvSpPr>
          <p:nvPr>
            <p:ph type="ftr" idx="4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9" name="PlaceHolder 6"/>
          <p:cNvSpPr>
            <a:spLocks noGrp="1"/>
          </p:cNvSpPr>
          <p:nvPr>
            <p:ph type="sldNum" idx="5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2A29F074-95DA-44F6-914C-5B031F51DD52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hyperlink" Target="https://litslink.com/blog/an-introduction-to-machine-learning-algorithms" TargetMode="External"/><Relationship Id="rId2" Type="http://schemas.openxmlformats.org/officeDocument/2006/relationships/slide" Target="../slides/slide11.xml"/><Relationship Id="rId3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
</Relationships>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
</Relationships>
</file>

<file path=ppt/notesSlides/_rels/notesSlide23.xml.rels><?xml version="1.0" encoding="UTF-8"?>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
</Relationships>
</file>

<file path=ppt/notesSlides/_rels/notesSlide24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
</Relationships>
</file>

<file path=ppt/notesSlides/_rels/notesSlide25.xml.rels><?xml version="1.0" encoding="UTF-8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
</Relationships>
</file>

<file path=ppt/notesSlides/_rels/notesSlide26.xml.rels><?xml version="1.0" encoding="UTF-8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
</Relationships>
</file>

<file path=ppt/notesSlides/_rels/notesSlide28.xml.rels><?xml version="1.0" encoding="UTF-8"?>
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https://datacenterfrontier.com/natural-language-processing-how-this-technique-can-take-your-business-to-the-next-level/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2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69280" cy="45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CB13FA31-15CF-41D8-B83A-DF6437686D1D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274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 u="sng">
                <a:solidFill>
                  <a:srgbClr val="000000"/>
                </a:solidFill>
                <a:uFillTx/>
                <a:latin typeface="arial"/>
                <a:ea typeface="Calibri"/>
                <a:hlinkClick r:id="rId1"/>
              </a:rPr>
              <a:t>https://litslink.com/blog/an-introduction-to-machine-learning-algorithms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Calibri"/>
              </a:rPr>
              <a:t>.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5" name="PlaceHolder 3"/>
          <p:cNvSpPr>
            <a:spLocks noGrp="1"/>
          </p:cNvSpPr>
          <p:nvPr>
            <p:ph type="sldNum" idx="12"/>
          </p:nvPr>
        </p:nvSpPr>
        <p:spPr>
          <a:xfrm>
            <a:off x="3884760" y="8685360"/>
            <a:ext cx="2969280" cy="45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530E8A3B-79F6-4748-98A0-6FFA70944B5D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277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https://www.isaziconsulting.co.za/machinelearning.html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8" name="PlaceHolder 3"/>
          <p:cNvSpPr>
            <a:spLocks noGrp="1"/>
          </p:cNvSpPr>
          <p:nvPr>
            <p:ph type="sldNum" idx="13"/>
          </p:nvPr>
        </p:nvSpPr>
        <p:spPr>
          <a:xfrm>
            <a:off x="3884760" y="8685360"/>
            <a:ext cx="2969280" cy="45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8EAE081E-5EB5-46EC-8458-23C24F55BA41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280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https://datacenterfrontier.com/natural-language-processing-how-this-technique-can-take-your-business-to-the-next-level/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69280" cy="45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F4CAC615-383A-4181-B4F0-9DD1374398E9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283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https://www.isaziconsulting.co.za/machinelearning.html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4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69280" cy="45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8D76F48E-8D40-4A7D-BDCB-7DFA024AADC8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286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https://www.kdnuggets.com/2018/10/main-approaches-natural-language-processing-tasks.html</a:t>
            </a:r>
            <a:endParaRPr b="0" lang="en-US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Information extraction</a:t>
            </a:r>
            <a:endParaRPr b="0" lang="en-US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Sentiment analysis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69280" cy="45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085658D6-742A-44FE-9787-D5B96233A620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289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https://www.kdnuggets.com/2018/10/main-approaches-natural-language-processing-tasks.html</a:t>
            </a:r>
            <a:endParaRPr b="0" lang="en-US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Information extraction</a:t>
            </a:r>
            <a:endParaRPr b="0" lang="en-US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Sentiment analysis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69280" cy="45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58F12480-D2DF-479E-9DD8-4A3474BD18E0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292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https://www.kdnuggets.com/2018/10/main-approaches-natural-language-processing-tasks.html</a:t>
            </a:r>
            <a:endParaRPr b="0" lang="en-US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Information extraction</a:t>
            </a:r>
            <a:endParaRPr b="0" lang="en-US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Sentiment analysis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 type="sldNum" idx="18"/>
          </p:nvPr>
        </p:nvSpPr>
        <p:spPr>
          <a:xfrm>
            <a:off x="3884760" y="8685360"/>
            <a:ext cx="2969280" cy="45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9A29E8D7-02B9-4320-B7C7-FD0CCC079367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914400" y="4343400"/>
            <a:ext cx="5026680" cy="411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17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https://www.cxtoday.com/analytics/text-analytics-vs-text-mining/</a:t>
            </a:r>
            <a:endParaRPr b="0" lang="en-US" sz="2400" spc="-1" strike="noStrike">
              <a:latin typeface="Arial"/>
            </a:endParaRPr>
          </a:p>
          <a:p>
            <a:pPr marL="216000" indent="-216000">
              <a:lnSpc>
                <a:spcPct val="117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https://www.excelr.com/text-mining-vs-text-analytics</a:t>
            </a:r>
            <a:endParaRPr b="0" lang="en-US" sz="2400" spc="-1" strike="noStrike">
              <a:latin typeface="Arial"/>
            </a:endParaRPr>
          </a:p>
          <a:p>
            <a:pPr marL="216000" indent="-216000">
              <a:lnSpc>
                <a:spcPct val="117000"/>
              </a:lnSpc>
              <a:buNone/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297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https://www.researchgate.net/figure/Text-mining-process-and-techniques_fig1_340830772</a:t>
            </a:r>
            <a:endParaRPr b="0" lang="en-US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Apply for spelling-based languages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 type="sldNum" idx="19"/>
          </p:nvPr>
        </p:nvSpPr>
        <p:spPr>
          <a:xfrm>
            <a:off x="3884760" y="8685360"/>
            <a:ext cx="2969280" cy="45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39108725-373E-4D2A-88D3-CD4D68B74315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300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https://subscription.packtpub.com/book/big-data-and-business-intelligence/9781788474399/10/ch10lvl1sec60/topic-modeling-for-bbc-news</a:t>
            </a:r>
            <a:endParaRPr b="0" lang="en-US" sz="24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https://atutor.ca/text-features/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 type="sldNum" idx="20"/>
          </p:nvPr>
        </p:nvSpPr>
        <p:spPr>
          <a:xfrm>
            <a:off x="3884760" y="8685360"/>
            <a:ext cx="2969280" cy="45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D7563300-2286-43B5-8DD1-15507498DA2A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303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https://towardsdatascience.com/a-guide-text-analysis-text-analytics-text-mining-f62df7b78747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 type="sldNum" idx="21"/>
          </p:nvPr>
        </p:nvSpPr>
        <p:spPr>
          <a:xfrm>
            <a:off x="3884760" y="8685360"/>
            <a:ext cx="2969280" cy="45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9908306A-44AD-437F-BE4A-B74213964536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2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306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07" name="PlaceHolder 3"/>
          <p:cNvSpPr>
            <a:spLocks noGrp="1"/>
          </p:cNvSpPr>
          <p:nvPr>
            <p:ph type="sldNum" idx="22"/>
          </p:nvPr>
        </p:nvSpPr>
        <p:spPr>
          <a:xfrm>
            <a:off x="3884760" y="8685360"/>
            <a:ext cx="2969280" cy="45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5288C2BE-618C-4F84-A85F-2E4F0C6E5124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2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309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10" name="PlaceHolder 3"/>
          <p:cNvSpPr>
            <a:spLocks noGrp="1"/>
          </p:cNvSpPr>
          <p:nvPr>
            <p:ph type="sldNum" idx="23"/>
          </p:nvPr>
        </p:nvSpPr>
        <p:spPr>
          <a:xfrm>
            <a:off x="3884760" y="8685360"/>
            <a:ext cx="2969280" cy="45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890A165B-4F21-48CD-8153-054E0AC48CF8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2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312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 type="sldNum" idx="24"/>
          </p:nvPr>
        </p:nvSpPr>
        <p:spPr>
          <a:xfrm>
            <a:off x="3884760" y="8685360"/>
            <a:ext cx="2969280" cy="45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1256ABB2-CE71-4BFF-8D8E-323DEC8AF98D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2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315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16" name="PlaceHolder 3"/>
          <p:cNvSpPr>
            <a:spLocks noGrp="1"/>
          </p:cNvSpPr>
          <p:nvPr>
            <p:ph type="sldNum" idx="25"/>
          </p:nvPr>
        </p:nvSpPr>
        <p:spPr>
          <a:xfrm>
            <a:off x="3884760" y="8685360"/>
            <a:ext cx="2969280" cy="45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6D3F1ECE-81AA-4915-9D70-8AECCE651D8E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2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318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https://moodli.org/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9" name="PlaceHolder 3"/>
          <p:cNvSpPr>
            <a:spLocks noGrp="1"/>
          </p:cNvSpPr>
          <p:nvPr>
            <p:ph type="sldNum" idx="26"/>
          </p:nvPr>
        </p:nvSpPr>
        <p:spPr>
          <a:xfrm>
            <a:off x="3884760" y="8685360"/>
            <a:ext cx="2969280" cy="45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A270FFF2-0A08-4ABA-A9EC-748BB9F6D4EB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2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321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https://itueconomics.github.io/bil113e/r-week1.html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2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69280" cy="45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B96739F1-BA04-40A5-9215-09979CAE548B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880" cy="3083760"/>
          </a:xfrm>
          <a:prstGeom prst="rect">
            <a:avLst/>
          </a:prstGeom>
          <a:ln w="0">
            <a:noFill/>
          </a:ln>
        </p:spPr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880" cy="359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http://manuals.bioinformatics.ucr.edu/home/programming-in-r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69280" cy="45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D4546B75-3D13-4A63-B87B-A3F16A0E954E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880" cy="3083760"/>
          </a:xfrm>
          <a:prstGeom prst="rect">
            <a:avLst/>
          </a:prstGeom>
          <a:ln w="0">
            <a:noFill/>
          </a:ln>
        </p:spPr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880" cy="359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http://manuals.bioinformatics.ucr.edu/home/programming-in-r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69280" cy="45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C9B50E17-BA35-4834-8550-74551E2DA11E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https://towardsdatascience.com/python-vs-r-the-basics-d754c45c1596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69280" cy="45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0D12BEEA-8599-409A-84B6-1083228025BD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https://datacenterfrontier.com/natural-language-processing-how-this-technique-can-take-your-business-to-the-next-level/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69280" cy="45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9C353ECA-39A1-41C6-B9BD-C24EF6CC1DBE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https://datacenterfrontier.com/natural-language-processing-how-this-technique-can-take-your-business-to-the-next-level/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69280" cy="45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E424FF21-923F-49FD-B00A-479C7BF1A831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1219320" y="736452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124657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864000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1606032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121932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864000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1606032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124657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1219320" y="736452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/>
          </p:nvPr>
        </p:nvSpPr>
        <p:spPr>
          <a:xfrm>
            <a:off x="124657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864000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1606032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/>
          </p:nvPr>
        </p:nvSpPr>
        <p:spPr>
          <a:xfrm>
            <a:off x="121932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/>
          </p:nvPr>
        </p:nvSpPr>
        <p:spPr>
          <a:xfrm>
            <a:off x="864000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/>
          </p:nvPr>
        </p:nvSpPr>
        <p:spPr>
          <a:xfrm>
            <a:off x="1606032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B61681F-A010-4BF1-90FD-DA121196C8F6}" type="slidenum">
              <a:t>&lt;#&gt;</a:t>
            </a:fld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0A9839B-2307-4E30-BF0E-EB55A4E83BE3}" type="slidenum">
              <a:t>&lt;#&gt;</a:t>
            </a:fld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E836169-1BF4-4997-A3FB-27C5A6C1FA57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24E3E4E-A4E9-4ED9-A27F-5283E2CDBB4B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00539F0-A29F-4E0A-BBD3-A249CAF59656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48EA788-F36F-4D5C-99E2-FB35F25E9639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79BD7F2-CD17-4269-9252-561701B99FBF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/>
          </p:nvPr>
        </p:nvSpPr>
        <p:spPr>
          <a:xfrm>
            <a:off x="124657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E69CE58-B447-4E73-9885-6F23C9A7682F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3914E1B-2777-46B9-AAEC-CD9F7A91D3C7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1219320" y="736452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D8DD307-0746-420B-B646-DC4749B2E2B1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5"/>
          <p:cNvSpPr>
            <a:spLocks noGrp="1"/>
          </p:cNvSpPr>
          <p:nvPr>
            <p:ph/>
          </p:nvPr>
        </p:nvSpPr>
        <p:spPr>
          <a:xfrm>
            <a:off x="124657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8A3F76C-D75B-4432-8CE7-BDEA3A20400A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864000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/>
          </p:nvPr>
        </p:nvSpPr>
        <p:spPr>
          <a:xfrm>
            <a:off x="1606032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/>
          </p:nvPr>
        </p:nvSpPr>
        <p:spPr>
          <a:xfrm>
            <a:off x="121932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6"/>
          <p:cNvSpPr>
            <a:spLocks noGrp="1"/>
          </p:cNvSpPr>
          <p:nvPr>
            <p:ph/>
          </p:nvPr>
        </p:nvSpPr>
        <p:spPr>
          <a:xfrm>
            <a:off x="864000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7"/>
          <p:cNvSpPr>
            <a:spLocks noGrp="1"/>
          </p:cNvSpPr>
          <p:nvPr>
            <p:ph/>
          </p:nvPr>
        </p:nvSpPr>
        <p:spPr>
          <a:xfrm>
            <a:off x="1606032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32958AF-2631-4466-A544-EC309BC60809}" type="slidenum">
              <a:t>&lt;#&gt;</a:t>
            </a:fld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2B58462-0C6C-408F-BF96-DB457D2D9AA1}" type="slidenum">
              <a:t>&lt;#&gt;</a:t>
            </a:fld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subTitle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0DAC421-740E-413D-AC07-53A5B2299757}" type="slidenum">
              <a:t>&lt;#&gt;</a:t>
            </a:fld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6D9C442-2C80-44BB-829A-7B8E6BCFEEED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00D4A34-584F-4E40-AA53-90405EF4DCCB}" type="slidenum">
              <a:t>&lt;#&gt;</a:t>
            </a:fld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6E4BFB1-BCC3-4932-B5A9-BC1CC2C85C6C}" type="slidenum">
              <a:t>&lt;#&gt;</a:t>
            </a:fld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71C8330-94A4-4CF0-B1F2-72805B2D89D0}" type="slidenum">
              <a:t>&lt;#&gt;</a:t>
            </a:fld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D7D2F21-9F11-4A55-9EAB-9416C990B738}" type="slidenum">
              <a:t>&lt;#&gt;</a:t>
            </a:fld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124657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ED953F9-20B6-42C2-AA0C-5391BB12EF16}" type="slidenum">
              <a:t>&lt;#&gt;</a:t>
            </a:fld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436B92C-86D2-48A5-B7F1-A06C11BE765D}" type="slidenum">
              <a:t>&lt;#&gt;</a:t>
            </a:fld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1219320" y="736452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BC25D3B-4AB7-417B-98A2-DC9BF0AA70C4}" type="slidenum">
              <a:t>&lt;#&gt;</a:t>
            </a:fld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6" name="PlaceHolder 5"/>
          <p:cNvSpPr>
            <a:spLocks noGrp="1"/>
          </p:cNvSpPr>
          <p:nvPr>
            <p:ph/>
          </p:nvPr>
        </p:nvSpPr>
        <p:spPr>
          <a:xfrm>
            <a:off x="124657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8057B39-3259-42CC-B72C-7AD8BC036924}" type="slidenum">
              <a:t>&lt;#&gt;</a:t>
            </a:fld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/>
          </p:nvPr>
        </p:nvSpPr>
        <p:spPr>
          <a:xfrm>
            <a:off x="864000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4"/>
          <p:cNvSpPr>
            <a:spLocks noGrp="1"/>
          </p:cNvSpPr>
          <p:nvPr>
            <p:ph/>
          </p:nvPr>
        </p:nvSpPr>
        <p:spPr>
          <a:xfrm>
            <a:off x="1606032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5"/>
          <p:cNvSpPr>
            <a:spLocks noGrp="1"/>
          </p:cNvSpPr>
          <p:nvPr>
            <p:ph/>
          </p:nvPr>
        </p:nvSpPr>
        <p:spPr>
          <a:xfrm>
            <a:off x="121932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2" name="PlaceHolder 6"/>
          <p:cNvSpPr>
            <a:spLocks noGrp="1"/>
          </p:cNvSpPr>
          <p:nvPr>
            <p:ph/>
          </p:nvPr>
        </p:nvSpPr>
        <p:spPr>
          <a:xfrm>
            <a:off x="864000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3" name="PlaceHolder 7"/>
          <p:cNvSpPr>
            <a:spLocks noGrp="1"/>
          </p:cNvSpPr>
          <p:nvPr>
            <p:ph/>
          </p:nvPr>
        </p:nvSpPr>
        <p:spPr>
          <a:xfrm>
            <a:off x="1606032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D19C8F5-9449-4EB8-A370-87935B3CB889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124657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626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626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d323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sldNum" idx="1"/>
          </p:nvPr>
        </p:nvSpPr>
        <p:spPr>
          <a:xfrm>
            <a:off x="0" y="0"/>
            <a:ext cx="2997720" cy="2997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algn="ctr">
              <a:lnSpc>
                <a:spcPct val="100000"/>
              </a:lnSpc>
              <a:buNone/>
              <a:tabLst>
                <a:tab algn="l" pos="0"/>
              </a:tabLst>
              <a:defRPr b="1" lang="en-US" sz="3000" spc="-1" strike="noStrike">
                <a:solidFill>
                  <a:srgbClr val="000000"/>
                </a:solidFill>
                <a:latin typeface="Helvetica Neue"/>
                <a:ea typeface="Helvetica Neue"/>
              </a:defRPr>
            </a:lvl1pPr>
          </a:lstStyle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fld id="{9FFA55D6-78BB-437A-ABB7-76B51C9F802A}" type="slidenum">
              <a:rPr b="1" lang="en-US" sz="30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&lt;number&gt;</a:t>
            </a:fld>
            <a:endParaRPr b="0" lang="en-US" sz="3000" spc="-1" strike="noStrike">
              <a:latin typeface="Times New Roman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d2e3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sldNum" idx="2"/>
          </p:nvPr>
        </p:nvSpPr>
        <p:spPr>
          <a:xfrm>
            <a:off x="22759920" y="1166400"/>
            <a:ext cx="351000" cy="518040"/>
          </a:xfrm>
          <a:prstGeom prst="rect">
            <a:avLst/>
          </a:prstGeom>
          <a:noFill/>
          <a:ln w="0">
            <a:noFill/>
          </a:ln>
        </p:spPr>
        <p:txBody>
          <a:bodyPr lIns="182880" rIns="182880" tIns="91440" bIns="91440" anchor="t">
            <a:noAutofit/>
          </a:bodyPr>
          <a:lstStyle>
            <a:lvl1pPr>
              <a:lnSpc>
                <a:spcPct val="100000"/>
              </a:lnSpc>
              <a:buNone/>
              <a:tabLst>
                <a:tab algn="l" pos="0"/>
              </a:tabLst>
              <a:defRPr b="0" lang="en-US" sz="3600" spc="-1" strike="noStrike">
                <a:solidFill>
                  <a:srgbClr val="000000"/>
                </a:solidFill>
                <a:latin typeface="Century Gothic"/>
                <a:ea typeface="Century Gothic"/>
              </a:defRPr>
            </a:lvl1pPr>
          </a:lstStyle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fld id="{01F1EB3B-8A2B-4A04-8220-4DC03FB46F9C}" type="slidenum">
              <a:rPr b="0" lang="en-US" sz="3600" spc="-1" strike="noStrike">
                <a:solidFill>
                  <a:srgbClr val="000000"/>
                </a:solidFill>
                <a:latin typeface="Century Gothic"/>
                <a:ea typeface="Century Gothic"/>
              </a:rPr>
              <a:t>&lt;number&gt;</a:t>
            </a:fld>
            <a:endParaRPr b="0" lang="en-US" sz="3600" spc="-1" strike="noStrike">
              <a:latin typeface="Times New Roman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image" Target="../media/image3.jpeg"/><Relationship Id="rId3" Type="http://schemas.openxmlformats.org/officeDocument/2006/relationships/image" Target="../media/image4.jpeg"/><Relationship Id="rId4" Type="http://schemas.openxmlformats.org/officeDocument/2006/relationships/image" Target="../media/image5.png"/><Relationship Id="rId5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4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6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8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9.jpe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37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37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254;p66" descr="title background.jpg"/>
          <p:cNvPicPr/>
          <p:nvPr/>
        </p:nvPicPr>
        <p:blipFill>
          <a:blip r:embed="rId1">
            <a:alphaModFix amt="60000"/>
          </a:blip>
          <a:stretch/>
        </p:blipFill>
        <p:spPr>
          <a:xfrm>
            <a:off x="1080" y="-37800"/>
            <a:ext cx="24384600" cy="13713480"/>
          </a:xfrm>
          <a:prstGeom prst="rect">
            <a:avLst/>
          </a:prstGeom>
          <a:ln w="0">
            <a:noFill/>
          </a:ln>
        </p:spPr>
      </p:pic>
      <p:sp>
        <p:nvSpPr>
          <p:cNvPr id="161" name="Google Shape;259;p66"/>
          <p:cNvSpPr/>
          <p:nvPr/>
        </p:nvSpPr>
        <p:spPr>
          <a:xfrm>
            <a:off x="471600" y="5558040"/>
            <a:ext cx="17521200" cy="130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000" spc="-1" strike="noStrike">
                <a:solidFill>
                  <a:srgbClr val="0bd0d9"/>
                </a:solidFill>
                <a:latin typeface="Century Gothic"/>
                <a:ea typeface="Century Gothic"/>
              </a:rPr>
              <a:t>Python | Basic Text Analysis</a:t>
            </a:r>
            <a:endParaRPr b="0" lang="en-US" sz="8000" spc="-1" strike="noStrike">
              <a:latin typeface="Arial"/>
            </a:endParaRPr>
          </a:p>
        </p:txBody>
      </p:sp>
      <p:sp>
        <p:nvSpPr>
          <p:cNvPr id="162" name="Google Shape;260;p66"/>
          <p:cNvSpPr/>
          <p:nvPr/>
        </p:nvSpPr>
        <p:spPr>
          <a:xfrm>
            <a:off x="8994960" y="10627920"/>
            <a:ext cx="7005240" cy="75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rgbClr val="dbf5f9"/>
                </a:solidFill>
                <a:latin typeface="Century Gothic"/>
                <a:ea typeface="Century Gothic"/>
              </a:rPr>
              <a:t>Presented by Aviv Lo</a:t>
            </a:r>
            <a:endParaRPr b="0" lang="en-US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" dur="1000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5960" cy="2283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AI Domains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14" name="Picture 5" descr="Natural Language Processing: Taking Your Business to the Next Level"/>
          <p:cNvPicPr/>
          <p:nvPr/>
        </p:nvPicPr>
        <p:blipFill>
          <a:blip r:embed="rId1"/>
          <a:stretch/>
        </p:blipFill>
        <p:spPr>
          <a:xfrm>
            <a:off x="5232960" y="2861640"/>
            <a:ext cx="13918320" cy="10201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5960" cy="2283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Machine Learning Family Tree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16" name="Picture 4" descr="Machine Learning Algorithms and Their Types. List of Examples of ML  Algorithms | LITSLINK Blog"/>
          <p:cNvPicPr/>
          <p:nvPr/>
        </p:nvPicPr>
        <p:blipFill>
          <a:blip r:embed="rId1"/>
          <a:stretch/>
        </p:blipFill>
        <p:spPr>
          <a:xfrm>
            <a:off x="1510920" y="2971440"/>
            <a:ext cx="21362760" cy="9671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5960" cy="2283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Machine Learning Family Tree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18" name="Picture 6" descr="Machine Learning Types #2. Supervised Learning | by Rajesh Khadka | Towards  Data Science"/>
          <p:cNvPicPr/>
          <p:nvPr/>
        </p:nvPicPr>
        <p:blipFill>
          <a:blip r:embed="rId1"/>
          <a:stretch/>
        </p:blipFill>
        <p:spPr>
          <a:xfrm>
            <a:off x="4566240" y="2260080"/>
            <a:ext cx="15511320" cy="11094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5960" cy="2283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AI Domains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20" name="Picture 3" descr="Natural Language Processing: Taking Your Business to the Next Level"/>
          <p:cNvPicPr/>
          <p:nvPr/>
        </p:nvPicPr>
        <p:blipFill>
          <a:blip r:embed="rId1"/>
          <a:stretch/>
        </p:blipFill>
        <p:spPr>
          <a:xfrm>
            <a:off x="5232960" y="2861640"/>
            <a:ext cx="13918320" cy="10201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5960" cy="2283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Deep Learning: </a:t>
            </a:r>
            <a:br>
              <a:rPr sz="8000"/>
            </a:br>
            <a:r>
              <a:rPr b="1" lang="en-US" sz="8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Fundamental Architecture </a:t>
            </a:r>
            <a:endParaRPr b="0" lang="en-US" sz="8000" spc="-1" strike="noStrike">
              <a:latin typeface="Arial"/>
            </a:endParaRPr>
          </a:p>
        </p:txBody>
      </p:sp>
      <p:graphicFrame>
        <p:nvGraphicFramePr>
          <p:cNvPr id="222" name=""/>
          <p:cNvGraphicFramePr/>
          <p:nvPr/>
        </p:nvGraphicFramePr>
        <p:xfrm>
          <a:off x="1555560" y="3200400"/>
          <a:ext cx="21276360" cy="9640800"/>
        </p:xfrm>
        <a:graphic>
          <a:graphicData uri="http://schemas.openxmlformats.org/drawingml/2006/table">
            <a:tbl>
              <a:tblPr/>
              <a:tblGrid>
                <a:gridCol w="5319360"/>
                <a:gridCol w="5319360"/>
                <a:gridCol w="5319360"/>
                <a:gridCol w="5318640"/>
              </a:tblGrid>
              <a:tr h="1927800"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Feature / Architecture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ANN/MLP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RNN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CNN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1927800"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What is it?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Basic neural network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Neural network with “memory”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Neural network for grid-like data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1927800"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Advantages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>
                      <a:noFill/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  <a:ea typeface="Noto Sans CJK SC"/>
                        </a:rPr>
                        <a:t>Typically easier to train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Captures sequential information and </a:t>
                      </a:r>
                      <a:br>
                        <a:rPr sz="3200"/>
                      </a:br>
                      <a:r>
                        <a:rPr b="1" lang="en-US" sz="3200" spc="-1" strike="noStrike">
                          <a:latin typeface="Arial"/>
                        </a:rPr>
                        <a:t>preserves dependency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Captures spatial features and relationships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>
                      <a:noFill/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1928880"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Challenges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Overfit easily even in simple networks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>
                      <a:noFill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“</a:t>
                      </a:r>
                      <a:r>
                        <a:rPr b="1" lang="en-US" sz="3200" spc="-1" strike="noStrike">
                          <a:latin typeface="Arial"/>
                        </a:rPr>
                        <a:t>Error” amplification (gradual or exponential)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>
                      <a:noFill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Requires large </a:t>
                      </a:r>
                      <a:br>
                        <a:rPr sz="3200"/>
                      </a:br>
                      <a:r>
                        <a:rPr b="1" lang="en-US" sz="3200" spc="-1" strike="noStrike">
                          <a:latin typeface="Arial"/>
                        </a:rPr>
                        <a:t>amount of data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1928880"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Typical Use 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Classification</a:t>
                      </a:r>
                      <a:endParaRPr b="0" lang="en-US" sz="32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Non-linear regressions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Time series</a:t>
                      </a:r>
                      <a:br>
                        <a:rPr sz="3200"/>
                      </a:br>
                      <a:r>
                        <a:rPr b="1" lang="en-US" sz="3200" spc="-1" strike="noStrike">
                          <a:latin typeface="Arial"/>
                        </a:rPr>
                        <a:t>Texts and audios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Image Recognition </a:t>
                      </a:r>
                      <a:br>
                        <a:rPr sz="3200"/>
                      </a:br>
                      <a:r>
                        <a:rPr b="1" lang="en-US" sz="3200" spc="-1" strike="noStrike">
                          <a:latin typeface="Arial"/>
                        </a:rPr>
                        <a:t>Video Processing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5960" cy="2283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Types of NLP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24" name="Picture 2" descr=""/>
          <p:cNvPicPr/>
          <p:nvPr/>
        </p:nvPicPr>
        <p:blipFill>
          <a:blip r:embed="rId1"/>
          <a:stretch/>
        </p:blipFill>
        <p:spPr>
          <a:xfrm>
            <a:off x="2927880" y="3516480"/>
            <a:ext cx="18528840" cy="8587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5960" cy="2283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Recent Example: ChatGPT</a:t>
            </a:r>
            <a:endParaRPr b="0" lang="en-US" sz="8800" spc="-1" strike="noStrike">
              <a:latin typeface="Arial"/>
            </a:endParaRPr>
          </a:p>
        </p:txBody>
      </p:sp>
      <p:graphicFrame>
        <p:nvGraphicFramePr>
          <p:cNvPr id="226" name=""/>
          <p:cNvGraphicFramePr/>
          <p:nvPr/>
        </p:nvGraphicFramePr>
        <p:xfrm>
          <a:off x="2040120" y="3067560"/>
          <a:ext cx="20510280" cy="9640800"/>
        </p:xfrm>
        <a:graphic>
          <a:graphicData uri="http://schemas.openxmlformats.org/drawingml/2006/table">
            <a:tbl>
              <a:tblPr/>
              <a:tblGrid>
                <a:gridCol w="6836760"/>
                <a:gridCol w="6836760"/>
                <a:gridCol w="6837120"/>
              </a:tblGrid>
              <a:tr h="1927800"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Version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Parameters</a:t>
                      </a:r>
                      <a:endParaRPr b="0" lang="en-US" sz="50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Count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Dataset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1927800"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GPT-1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4800" spc="-1" strike="noStrike">
                          <a:latin typeface="Arial"/>
                        </a:rPr>
                        <a:t>0.12 Billion</a:t>
                      </a:r>
                      <a:endParaRPr b="0" lang="en-US" sz="48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4000" spc="-1" strike="noStrike">
                          <a:latin typeface="Arial"/>
                        </a:rPr>
                        <a:t>BookCorpus</a:t>
                      </a:r>
                      <a:endParaRPr b="0" lang="en-US" sz="4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1927800"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GPT-2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4800" spc="-1" strike="noStrike">
                          <a:latin typeface="Arial"/>
                        </a:rPr>
                        <a:t>1.5 Billion</a:t>
                      </a:r>
                      <a:endParaRPr b="0" lang="en-US" sz="48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4000" spc="-1" strike="noStrike">
                          <a:latin typeface="Arial"/>
                        </a:rPr>
                        <a:t>WebText</a:t>
                      </a:r>
                      <a:endParaRPr b="0" lang="en-US" sz="4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1928880"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GPT-3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4800" spc="-1" strike="noStrike">
                          <a:latin typeface="Arial"/>
                        </a:rPr>
                        <a:t>175 Billion</a:t>
                      </a:r>
                      <a:endParaRPr b="0" lang="en-US" sz="48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CommonCrawl, WebText, English Wikipedia, Books 1 and</a:t>
                      </a:r>
                      <a:endParaRPr b="0" lang="en-US" sz="32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 </a:t>
                      </a:r>
                      <a:r>
                        <a:rPr b="1" lang="en-US" sz="3200" spc="-1" strike="noStrike">
                          <a:latin typeface="Arial"/>
                        </a:rPr>
                        <a:t>Books 2 Corpora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1928880"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GPT-4 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4800" spc="-1" strike="noStrike">
                          <a:latin typeface="Arial"/>
                        </a:rPr>
                        <a:t>1.76 Trillion</a:t>
                      </a:r>
                      <a:endParaRPr b="0" lang="en-US" sz="48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All of the above + YouTube + Twitter + Textbooks</a:t>
                      </a:r>
                      <a:endParaRPr b="0" lang="en-US" sz="32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(fine tuned by Scale AI)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5960" cy="2283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Tech Steamroller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28" name="" descr=""/>
          <p:cNvPicPr/>
          <p:nvPr/>
        </p:nvPicPr>
        <p:blipFill>
          <a:blip r:embed="rId1"/>
          <a:stretch/>
        </p:blipFill>
        <p:spPr>
          <a:xfrm>
            <a:off x="3954600" y="2814840"/>
            <a:ext cx="16477200" cy="8237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372;p78"/>
          <p:cNvSpPr/>
          <p:nvPr/>
        </p:nvSpPr>
        <p:spPr>
          <a:xfrm>
            <a:off x="5296680" y="3409920"/>
            <a:ext cx="4989240" cy="693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0000" spc="-1" strike="noStrike">
                <a:solidFill>
                  <a:srgbClr val="000000"/>
                </a:solidFill>
                <a:latin typeface="Lato"/>
                <a:ea typeface="Lato"/>
              </a:rPr>
              <a:t>3</a:t>
            </a:r>
            <a:endParaRPr b="0" lang="en-US" sz="30000" spc="-1" strike="noStrike">
              <a:latin typeface="Arial"/>
            </a:endParaRPr>
          </a:p>
        </p:txBody>
      </p:sp>
      <p:sp>
        <p:nvSpPr>
          <p:cNvPr id="230" name="Google Shape;373;p78"/>
          <p:cNvSpPr/>
          <p:nvPr/>
        </p:nvSpPr>
        <p:spPr>
          <a:xfrm rot="5400000">
            <a:off x="8252640" y="1959120"/>
            <a:ext cx="8665200" cy="9504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4114" y="21600"/>
                </a:moveTo>
                <a:lnTo>
                  <a:pt x="0" y="21576"/>
                </a:lnTo>
                <a:lnTo>
                  <a:pt x="0" y="0"/>
                </a:lnTo>
                <a:lnTo>
                  <a:pt x="21600" y="0"/>
                </a:lnTo>
                <a:lnTo>
                  <a:pt x="21600" y="21572"/>
                </a:lnTo>
                <a:lnTo>
                  <a:pt x="17530" y="21597"/>
                </a:lnTo>
              </a:path>
            </a:pathLst>
          </a:custGeom>
          <a:noFill/>
          <a:ln w="127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31" name="Google Shape;374;p78"/>
          <p:cNvSpPr/>
          <p:nvPr/>
        </p:nvSpPr>
        <p:spPr>
          <a:xfrm>
            <a:off x="9815040" y="6369480"/>
            <a:ext cx="7256160" cy="101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6000" spc="-1" strike="noStrike">
                <a:solidFill>
                  <a:srgbClr val="ffffff"/>
                </a:solidFill>
                <a:latin typeface="Lato"/>
                <a:ea typeface="Lato"/>
              </a:rPr>
              <a:t>Text Analysis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5960" cy="2283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Process &amp; Techniques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33" name="Picture 2" descr="Text mining process and techniques. | Download Scientific Diagram"/>
          <p:cNvPicPr/>
          <p:nvPr/>
        </p:nvPicPr>
        <p:blipFill>
          <a:blip r:embed="rId1"/>
          <a:stretch/>
        </p:blipFill>
        <p:spPr>
          <a:xfrm>
            <a:off x="2305080" y="3397680"/>
            <a:ext cx="19774800" cy="8048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265;p67"/>
          <p:cNvSpPr/>
          <p:nvPr/>
        </p:nvSpPr>
        <p:spPr>
          <a:xfrm>
            <a:off x="1440" y="3238560"/>
            <a:ext cx="6095880" cy="4707720"/>
          </a:xfrm>
          <a:prstGeom prst="rect">
            <a:avLst/>
          </a:prstGeom>
          <a:blipFill rotWithShape="0">
            <a:blip r:embed="rId1"/>
            <a:srcRect/>
            <a:tile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Google Shape;266;p67"/>
          <p:cNvSpPr/>
          <p:nvPr/>
        </p:nvSpPr>
        <p:spPr>
          <a:xfrm>
            <a:off x="6096960" y="3238560"/>
            <a:ext cx="6097320" cy="485208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Google Shape;267;p67"/>
          <p:cNvSpPr/>
          <p:nvPr/>
        </p:nvSpPr>
        <p:spPr>
          <a:xfrm>
            <a:off x="12193560" y="3238560"/>
            <a:ext cx="6132240" cy="4709160"/>
          </a:xfrm>
          <a:prstGeom prst="rect">
            <a:avLst/>
          </a:prstGeom>
          <a:blipFill rotWithShape="0">
            <a:blip r:embed="rId2"/>
            <a:srcRect/>
            <a:tile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Google Shape;268;p67"/>
          <p:cNvSpPr/>
          <p:nvPr/>
        </p:nvSpPr>
        <p:spPr>
          <a:xfrm>
            <a:off x="18326880" y="3238560"/>
            <a:ext cx="6097320" cy="474408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Google Shape;269;p67"/>
          <p:cNvSpPr/>
          <p:nvPr/>
        </p:nvSpPr>
        <p:spPr>
          <a:xfrm>
            <a:off x="1440" y="7937640"/>
            <a:ext cx="6095880" cy="470916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8" name="Google Shape;270;p67"/>
          <p:cNvSpPr/>
          <p:nvPr/>
        </p:nvSpPr>
        <p:spPr>
          <a:xfrm>
            <a:off x="18312480" y="7959600"/>
            <a:ext cx="6094440" cy="4709160"/>
          </a:xfrm>
          <a:prstGeom prst="rect">
            <a:avLst/>
          </a:prstGeom>
          <a:blipFill rotWithShape="0">
            <a:blip r:embed="rId3"/>
            <a:srcRect/>
            <a:tile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9" name="Google Shape;271;p67"/>
          <p:cNvSpPr/>
          <p:nvPr/>
        </p:nvSpPr>
        <p:spPr>
          <a:xfrm>
            <a:off x="12195000" y="7937640"/>
            <a:ext cx="6119640" cy="470916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0" name="Google Shape;272;p67"/>
          <p:cNvSpPr/>
          <p:nvPr/>
        </p:nvSpPr>
        <p:spPr>
          <a:xfrm>
            <a:off x="6084000" y="7985160"/>
            <a:ext cx="6095880" cy="4639320"/>
          </a:xfrm>
          <a:prstGeom prst="rect">
            <a:avLst/>
          </a:prstGeom>
          <a:blipFill rotWithShape="0">
            <a:blip r:embed="rId4"/>
            <a:srcRect/>
            <a:tile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71" name="Google Shape;273;p67"/>
          <p:cNvGrpSpPr/>
          <p:nvPr/>
        </p:nvGrpSpPr>
        <p:grpSpPr>
          <a:xfrm>
            <a:off x="506520" y="8931240"/>
            <a:ext cx="5495760" cy="2837520"/>
            <a:chOff x="506520" y="8931240"/>
            <a:chExt cx="5495760" cy="2837520"/>
          </a:xfrm>
        </p:grpSpPr>
        <p:sp>
          <p:nvSpPr>
            <p:cNvPr id="172" name="Google Shape;274;p67"/>
            <p:cNvSpPr/>
            <p:nvPr/>
          </p:nvSpPr>
          <p:spPr>
            <a:xfrm>
              <a:off x="517680" y="8931240"/>
              <a:ext cx="3948840" cy="581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ctr">
              <a:no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-US" sz="4000" spc="-1" strike="noStrike">
                  <a:solidFill>
                    <a:srgbClr val="29aacf"/>
                  </a:solidFill>
                  <a:latin typeface="Century Gothic"/>
                  <a:ea typeface="Century Gothic"/>
                </a:rPr>
                <a:t>Topic 1</a:t>
              </a:r>
              <a:endParaRPr b="0" lang="en-US" sz="4000" spc="-1" strike="noStrike">
                <a:latin typeface="Arial"/>
              </a:endParaRPr>
            </a:p>
          </p:txBody>
        </p:sp>
        <p:sp>
          <p:nvSpPr>
            <p:cNvPr id="173" name="Google Shape;275;p67"/>
            <p:cNvSpPr/>
            <p:nvPr/>
          </p:nvSpPr>
          <p:spPr>
            <a:xfrm>
              <a:off x="506520" y="10018800"/>
              <a:ext cx="5495760" cy="1749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38160" rIns="38160" tIns="38160" bIns="38160" anchor="t">
              <a:noAutofit/>
            </a:bodyPr>
            <a:p>
              <a:pPr>
                <a:lnSpc>
                  <a:spcPct val="120000"/>
                </a:lnSpc>
                <a:buNone/>
                <a:tabLst>
                  <a:tab algn="l" pos="0"/>
                </a:tabLst>
              </a:pPr>
              <a:r>
                <a:rPr b="1" lang="en-US" sz="2600" spc="-1" strike="noStrike">
                  <a:solidFill>
                    <a:srgbClr val="ffffff"/>
                  </a:solidFill>
                  <a:latin typeface="Century Gothic"/>
                  <a:ea typeface="Century Gothic"/>
                </a:rPr>
                <a:t>Python vs. R</a:t>
              </a:r>
              <a:endParaRPr b="0" lang="en-US" sz="2600" spc="-1" strike="noStrike">
                <a:latin typeface="Arial"/>
              </a:endParaRPr>
            </a:p>
          </p:txBody>
        </p:sp>
        <p:sp>
          <p:nvSpPr>
            <p:cNvPr id="174" name="Google Shape;276;p67"/>
            <p:cNvSpPr/>
            <p:nvPr/>
          </p:nvSpPr>
          <p:spPr>
            <a:xfrm>
              <a:off x="560520" y="9642600"/>
              <a:ext cx="2462400" cy="60840"/>
            </a:xfrm>
            <a:prstGeom prst="rect">
              <a:avLst/>
            </a:prstGeom>
            <a:solidFill>
              <a:srgbClr val="29aac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75" name="Google Shape;277;p67"/>
          <p:cNvGrpSpPr/>
          <p:nvPr/>
        </p:nvGrpSpPr>
        <p:grpSpPr>
          <a:xfrm>
            <a:off x="6599520" y="3959280"/>
            <a:ext cx="5418360" cy="2919960"/>
            <a:chOff x="6599520" y="3959280"/>
            <a:chExt cx="5418360" cy="2919960"/>
          </a:xfrm>
        </p:grpSpPr>
        <p:grpSp>
          <p:nvGrpSpPr>
            <p:cNvPr id="176" name="Google Shape;278;p67"/>
            <p:cNvGrpSpPr/>
            <p:nvPr/>
          </p:nvGrpSpPr>
          <p:grpSpPr>
            <a:xfrm>
              <a:off x="6636600" y="3959280"/>
              <a:ext cx="3949200" cy="816480"/>
              <a:chOff x="6636600" y="3959280"/>
              <a:chExt cx="3949200" cy="816480"/>
            </a:xfrm>
          </p:grpSpPr>
          <p:sp>
            <p:nvSpPr>
              <p:cNvPr id="177" name="Google Shape;279;p67"/>
              <p:cNvSpPr/>
              <p:nvPr/>
            </p:nvSpPr>
            <p:spPr>
              <a:xfrm>
                <a:off x="6636600" y="3959280"/>
                <a:ext cx="3949200" cy="581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ctr">
                <a:noAutofit/>
              </a:bodyPr>
              <a:p>
                <a:pPr>
                  <a:lnSpc>
                    <a:spcPct val="100000"/>
                  </a:lnSpc>
                  <a:buNone/>
                  <a:tabLst>
                    <a:tab algn="l" pos="0"/>
                  </a:tabLst>
                </a:pPr>
                <a:r>
                  <a:rPr b="0" lang="en-US" sz="4000" spc="-1" strike="noStrike">
                    <a:solidFill>
                      <a:srgbClr val="29aacf"/>
                    </a:solidFill>
                    <a:latin typeface="Century Gothic"/>
                    <a:ea typeface="Century Gothic"/>
                  </a:rPr>
                  <a:t>Topic 2</a:t>
                </a:r>
                <a:endParaRPr b="0" lang="en-US" sz="4000" spc="-1" strike="noStrike">
                  <a:latin typeface="Arial"/>
                </a:endParaRPr>
              </a:p>
            </p:txBody>
          </p:sp>
          <p:sp>
            <p:nvSpPr>
              <p:cNvPr id="178" name="Google Shape;280;p67"/>
              <p:cNvSpPr/>
              <p:nvPr/>
            </p:nvSpPr>
            <p:spPr>
              <a:xfrm>
                <a:off x="6657120" y="4714920"/>
                <a:ext cx="2462760" cy="60840"/>
              </a:xfrm>
              <a:prstGeom prst="rect">
                <a:avLst/>
              </a:prstGeom>
              <a:solidFill>
                <a:srgbClr val="29aace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79" name="Google Shape;281;p67"/>
            <p:cNvSpPr/>
            <p:nvPr/>
          </p:nvSpPr>
          <p:spPr>
            <a:xfrm>
              <a:off x="6599520" y="5129280"/>
              <a:ext cx="5418360" cy="1749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38160" rIns="38160" tIns="38160" bIns="38160" anchor="t">
              <a:noAutofit/>
            </a:bodyPr>
            <a:p>
              <a:pPr>
                <a:lnSpc>
                  <a:spcPct val="120000"/>
                </a:lnSpc>
                <a:buNone/>
                <a:tabLst>
                  <a:tab algn="l" pos="0"/>
                </a:tabLst>
              </a:pPr>
              <a:r>
                <a:rPr b="1" lang="en-US" sz="2600" spc="-1" strike="noStrike">
                  <a:solidFill>
                    <a:srgbClr val="ffffff"/>
                  </a:solidFill>
                  <a:latin typeface="Century Gothic"/>
                  <a:ea typeface="Century Gothic"/>
                </a:rPr>
                <a:t>AI/ML/NLP Explained</a:t>
              </a:r>
              <a:endParaRPr b="0" lang="en-US" sz="2600" spc="-1" strike="noStrike">
                <a:latin typeface="Arial"/>
              </a:endParaRPr>
            </a:p>
          </p:txBody>
        </p:sp>
      </p:grpSp>
      <p:grpSp>
        <p:nvGrpSpPr>
          <p:cNvPr id="180" name="Google Shape;282;p67"/>
          <p:cNvGrpSpPr/>
          <p:nvPr/>
        </p:nvGrpSpPr>
        <p:grpSpPr>
          <a:xfrm>
            <a:off x="12843360" y="8785080"/>
            <a:ext cx="5385240" cy="2981880"/>
            <a:chOff x="12843360" y="8785080"/>
            <a:chExt cx="5385240" cy="2981880"/>
          </a:xfrm>
        </p:grpSpPr>
        <p:grpSp>
          <p:nvGrpSpPr>
            <p:cNvPr id="181" name="Google Shape;283;p67"/>
            <p:cNvGrpSpPr/>
            <p:nvPr/>
          </p:nvGrpSpPr>
          <p:grpSpPr>
            <a:xfrm>
              <a:off x="12898440" y="8785080"/>
              <a:ext cx="3949200" cy="816480"/>
              <a:chOff x="12898440" y="8785080"/>
              <a:chExt cx="3949200" cy="816480"/>
            </a:xfrm>
          </p:grpSpPr>
          <p:sp>
            <p:nvSpPr>
              <p:cNvPr id="182" name="Google Shape;284;p67"/>
              <p:cNvSpPr/>
              <p:nvPr/>
            </p:nvSpPr>
            <p:spPr>
              <a:xfrm>
                <a:off x="12898440" y="8785080"/>
                <a:ext cx="3949200" cy="581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ctr">
                <a:noAutofit/>
              </a:bodyPr>
              <a:p>
                <a:pPr>
                  <a:lnSpc>
                    <a:spcPct val="100000"/>
                  </a:lnSpc>
                  <a:buNone/>
                  <a:tabLst>
                    <a:tab algn="l" pos="0"/>
                  </a:tabLst>
                </a:pPr>
                <a:r>
                  <a:rPr b="0" lang="en-US" sz="4000" spc="-1" strike="noStrike">
                    <a:solidFill>
                      <a:srgbClr val="29aacf"/>
                    </a:solidFill>
                    <a:latin typeface="Century Gothic"/>
                    <a:ea typeface="Century Gothic"/>
                  </a:rPr>
                  <a:t>Topic 3</a:t>
                </a:r>
                <a:endParaRPr b="0" lang="en-US" sz="4000" spc="-1" strike="noStrike">
                  <a:latin typeface="Arial"/>
                </a:endParaRPr>
              </a:p>
            </p:txBody>
          </p:sp>
          <p:sp>
            <p:nvSpPr>
              <p:cNvPr id="183" name="Google Shape;285;p67"/>
              <p:cNvSpPr/>
              <p:nvPr/>
            </p:nvSpPr>
            <p:spPr>
              <a:xfrm>
                <a:off x="12919320" y="9540720"/>
                <a:ext cx="2462760" cy="60840"/>
              </a:xfrm>
              <a:prstGeom prst="rect">
                <a:avLst/>
              </a:prstGeom>
              <a:solidFill>
                <a:srgbClr val="29aace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84" name="Google Shape;286;p67"/>
            <p:cNvSpPr/>
            <p:nvPr/>
          </p:nvSpPr>
          <p:spPr>
            <a:xfrm>
              <a:off x="12843360" y="10017000"/>
              <a:ext cx="5385240" cy="1749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38160" rIns="38160" tIns="38160" bIns="38160" anchor="t">
              <a:noAutofit/>
            </a:bodyPr>
            <a:p>
              <a:pPr>
                <a:lnSpc>
                  <a:spcPct val="120000"/>
                </a:lnSpc>
                <a:buNone/>
                <a:tabLst>
                  <a:tab algn="l" pos="0"/>
                </a:tabLst>
              </a:pPr>
              <a:r>
                <a:rPr b="1" lang="en-US" sz="2600" spc="-1" strike="noStrike">
                  <a:solidFill>
                    <a:srgbClr val="ffffff"/>
                  </a:solidFill>
                  <a:latin typeface="Century Gothic"/>
                  <a:ea typeface="Century Gothic"/>
                </a:rPr>
                <a:t>Text Analysis</a:t>
              </a:r>
              <a:endParaRPr b="0" lang="en-US" sz="2600" spc="-1" strike="noStrike">
                <a:latin typeface="Arial"/>
              </a:endParaRPr>
            </a:p>
          </p:txBody>
        </p:sp>
      </p:grpSp>
      <p:grpSp>
        <p:nvGrpSpPr>
          <p:cNvPr id="185" name="Google Shape;287;p67"/>
          <p:cNvGrpSpPr/>
          <p:nvPr/>
        </p:nvGrpSpPr>
        <p:grpSpPr>
          <a:xfrm>
            <a:off x="18871920" y="3959280"/>
            <a:ext cx="5039280" cy="2923200"/>
            <a:chOff x="18871920" y="3959280"/>
            <a:chExt cx="5039280" cy="2923200"/>
          </a:xfrm>
        </p:grpSpPr>
        <p:grpSp>
          <p:nvGrpSpPr>
            <p:cNvPr id="186" name="Google Shape;288;p67"/>
            <p:cNvGrpSpPr/>
            <p:nvPr/>
          </p:nvGrpSpPr>
          <p:grpSpPr>
            <a:xfrm>
              <a:off x="18919080" y="3959280"/>
              <a:ext cx="3949200" cy="816480"/>
              <a:chOff x="18919080" y="3959280"/>
              <a:chExt cx="3949200" cy="816480"/>
            </a:xfrm>
          </p:grpSpPr>
          <p:sp>
            <p:nvSpPr>
              <p:cNvPr id="187" name="Google Shape;289;p67"/>
              <p:cNvSpPr/>
              <p:nvPr/>
            </p:nvSpPr>
            <p:spPr>
              <a:xfrm>
                <a:off x="18919080" y="3959280"/>
                <a:ext cx="3949200" cy="581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ctr">
                <a:noAutofit/>
              </a:bodyPr>
              <a:p>
                <a:pPr>
                  <a:lnSpc>
                    <a:spcPct val="100000"/>
                  </a:lnSpc>
                  <a:buNone/>
                  <a:tabLst>
                    <a:tab algn="l" pos="0"/>
                  </a:tabLst>
                </a:pPr>
                <a:r>
                  <a:rPr b="0" lang="en-US" sz="4000" spc="-1" strike="noStrike">
                    <a:solidFill>
                      <a:srgbClr val="29aacf"/>
                    </a:solidFill>
                    <a:latin typeface="Century Gothic"/>
                    <a:ea typeface="Century Gothic"/>
                  </a:rPr>
                  <a:t>Topic 4</a:t>
                </a:r>
                <a:endParaRPr b="0" lang="en-US" sz="4000" spc="-1" strike="noStrike">
                  <a:latin typeface="Arial"/>
                </a:endParaRPr>
              </a:p>
            </p:txBody>
          </p:sp>
          <p:sp>
            <p:nvSpPr>
              <p:cNvPr id="188" name="Google Shape;290;p67"/>
              <p:cNvSpPr/>
              <p:nvPr/>
            </p:nvSpPr>
            <p:spPr>
              <a:xfrm>
                <a:off x="18939600" y="4714920"/>
                <a:ext cx="2462760" cy="60840"/>
              </a:xfrm>
              <a:prstGeom prst="rect">
                <a:avLst/>
              </a:prstGeom>
              <a:solidFill>
                <a:srgbClr val="29aace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89" name="Google Shape;291;p67"/>
            <p:cNvSpPr/>
            <p:nvPr/>
          </p:nvSpPr>
          <p:spPr>
            <a:xfrm>
              <a:off x="18871920" y="5132520"/>
              <a:ext cx="5039280" cy="1749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38160" rIns="38160" tIns="38160" bIns="38160" anchor="t">
              <a:noAutofit/>
            </a:bodyPr>
            <a:p>
              <a:pPr>
                <a:lnSpc>
                  <a:spcPct val="120000"/>
                </a:lnSpc>
                <a:buNone/>
                <a:tabLst>
                  <a:tab algn="l" pos="0"/>
                </a:tabLst>
              </a:pPr>
              <a:r>
                <a:rPr b="1" lang="en-US" sz="2600" spc="-1" strike="noStrike">
                  <a:solidFill>
                    <a:srgbClr val="ffffff"/>
                  </a:solidFill>
                  <a:latin typeface="Century Gothic"/>
                  <a:ea typeface="Century Gothic"/>
                </a:rPr>
                <a:t>Let’s Code</a:t>
              </a:r>
              <a:endParaRPr b="0" lang="en-US" sz="2600" spc="-1" strike="noStrike">
                <a:latin typeface="Arial"/>
              </a:endParaRPr>
            </a:p>
          </p:txBody>
        </p:sp>
      </p:grpSp>
      <p:sp>
        <p:nvSpPr>
          <p:cNvPr id="190" name="Google Shape;292;p67"/>
          <p:cNvSpPr/>
          <p:nvPr/>
        </p:nvSpPr>
        <p:spPr>
          <a:xfrm>
            <a:off x="5355720" y="495720"/>
            <a:ext cx="13686840" cy="100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6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Table of Contents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" dur="indefinite" restart="never" nodeType="tmRoot">
          <p:childTnLst>
            <p:seq>
              <p:cTn id="12" dur="indefinite" nodeType="mainSeq"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0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3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6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9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2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5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8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2" dur="7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5" dur="7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8" dur="7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1" dur="7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5960" cy="2283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Process &amp; Techniques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35" name="Picture 2" descr="Working with text data | Machine Learning in Java - Second Edition"/>
          <p:cNvPicPr/>
          <p:nvPr/>
        </p:nvPicPr>
        <p:blipFill>
          <a:blip r:embed="rId1"/>
          <a:stretch/>
        </p:blipFill>
        <p:spPr>
          <a:xfrm>
            <a:off x="3772440" y="4231800"/>
            <a:ext cx="17650080" cy="5970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5960" cy="2283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Goals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37" name="Picture 2" descr="text analysis natural language processing difference pure speech technology conversational ai"/>
          <p:cNvPicPr/>
          <p:nvPr/>
        </p:nvPicPr>
        <p:blipFill>
          <a:blip r:embed="rId1"/>
          <a:stretch/>
        </p:blipFill>
        <p:spPr>
          <a:xfrm>
            <a:off x="3364560" y="3187800"/>
            <a:ext cx="17655120" cy="8750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77760" y="685440"/>
            <a:ext cx="24229440" cy="2283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Example: Word Cloud &amp; Word Frequency</a:t>
            </a:r>
            <a:endParaRPr b="0" lang="en-US" sz="8000" spc="-1" strike="noStrike">
              <a:latin typeface="Arial"/>
            </a:endParaRPr>
          </a:p>
        </p:txBody>
      </p:sp>
      <p:pic>
        <p:nvPicPr>
          <p:cNvPr id="239" name="Picture 2" descr=""/>
          <p:cNvPicPr/>
          <p:nvPr/>
        </p:nvPicPr>
        <p:blipFill>
          <a:blip r:embed="rId1"/>
          <a:stretch/>
        </p:blipFill>
        <p:spPr>
          <a:xfrm>
            <a:off x="4333680" y="2757240"/>
            <a:ext cx="15717240" cy="10477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5960" cy="2283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Example: Word Frequency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41" name="Picture 2" descr=""/>
          <p:cNvPicPr/>
          <p:nvPr/>
        </p:nvPicPr>
        <p:blipFill>
          <a:blip r:embed="rId1"/>
          <a:stretch/>
        </p:blipFill>
        <p:spPr>
          <a:xfrm>
            <a:off x="4401720" y="2644200"/>
            <a:ext cx="15581160" cy="10384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5960" cy="2283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Example: Tweet Sentiment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43" name="Picture 4" descr=""/>
          <p:cNvPicPr/>
          <p:nvPr/>
        </p:nvPicPr>
        <p:blipFill>
          <a:blip r:embed="rId1"/>
          <a:stretch/>
        </p:blipFill>
        <p:spPr>
          <a:xfrm>
            <a:off x="4328640" y="2547000"/>
            <a:ext cx="15727320" cy="10481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5960" cy="2283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Example: Topic Modeling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45" name="" descr=""/>
          <p:cNvPicPr/>
          <p:nvPr/>
        </p:nvPicPr>
        <p:blipFill>
          <a:blip r:embed="rId1"/>
          <a:stretch/>
        </p:blipFill>
        <p:spPr>
          <a:xfrm>
            <a:off x="4407120" y="2286000"/>
            <a:ext cx="15572160" cy="10771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5960" cy="2283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Examples: Covid Sentiment Map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47" name="Picture 2" descr=""/>
          <p:cNvPicPr/>
          <p:nvPr/>
        </p:nvPicPr>
        <p:blipFill>
          <a:blip r:embed="rId1"/>
          <a:stretch/>
        </p:blipFill>
        <p:spPr>
          <a:xfrm>
            <a:off x="1907640" y="2217960"/>
            <a:ext cx="20569320" cy="10347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372;p78"/>
          <p:cNvSpPr/>
          <p:nvPr/>
        </p:nvSpPr>
        <p:spPr>
          <a:xfrm>
            <a:off x="5296680" y="3409920"/>
            <a:ext cx="4989240" cy="693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0000" spc="-1" strike="noStrike">
                <a:solidFill>
                  <a:srgbClr val="000000"/>
                </a:solidFill>
                <a:latin typeface="Lato"/>
                <a:ea typeface="Lato"/>
              </a:rPr>
              <a:t>4</a:t>
            </a:r>
            <a:endParaRPr b="0" lang="en-US" sz="30000" spc="-1" strike="noStrike">
              <a:latin typeface="Arial"/>
            </a:endParaRPr>
          </a:p>
        </p:txBody>
      </p:sp>
      <p:sp>
        <p:nvSpPr>
          <p:cNvPr id="249" name="Google Shape;373;p78"/>
          <p:cNvSpPr/>
          <p:nvPr/>
        </p:nvSpPr>
        <p:spPr>
          <a:xfrm rot="5400000">
            <a:off x="8252640" y="1959120"/>
            <a:ext cx="8665200" cy="9504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4114" y="21600"/>
                </a:moveTo>
                <a:lnTo>
                  <a:pt x="0" y="21576"/>
                </a:lnTo>
                <a:lnTo>
                  <a:pt x="0" y="0"/>
                </a:lnTo>
                <a:lnTo>
                  <a:pt x="21600" y="0"/>
                </a:lnTo>
                <a:lnTo>
                  <a:pt x="21600" y="21572"/>
                </a:lnTo>
                <a:lnTo>
                  <a:pt x="17530" y="21597"/>
                </a:lnTo>
              </a:path>
            </a:pathLst>
          </a:custGeom>
          <a:noFill/>
          <a:ln w="127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50" name="Google Shape;374;p78"/>
          <p:cNvSpPr/>
          <p:nvPr/>
        </p:nvSpPr>
        <p:spPr>
          <a:xfrm>
            <a:off x="9815040" y="6369480"/>
            <a:ext cx="7256160" cy="101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6000" spc="-1" strike="noStrike">
                <a:solidFill>
                  <a:srgbClr val="ffffff"/>
                </a:solidFill>
                <a:latin typeface="Lato"/>
                <a:ea typeface="Lato"/>
              </a:rPr>
              <a:t>Let’s Code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1219320" y="549360"/>
            <a:ext cx="21945960" cy="2283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Visual Studio Code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52" name="" descr=""/>
          <p:cNvPicPr/>
          <p:nvPr/>
        </p:nvPicPr>
        <p:blipFill>
          <a:blip r:embed="rId1"/>
          <a:stretch/>
        </p:blipFill>
        <p:spPr>
          <a:xfrm>
            <a:off x="831240" y="2944080"/>
            <a:ext cx="22723920" cy="8713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4;p66" descr="title background.jpg"/>
          <p:cNvPicPr/>
          <p:nvPr/>
        </p:nvPicPr>
        <p:blipFill>
          <a:blip r:embed="rId1">
            <a:alphaModFix amt="60000"/>
          </a:blip>
          <a:stretch/>
        </p:blipFill>
        <p:spPr>
          <a:xfrm>
            <a:off x="0" y="-37800"/>
            <a:ext cx="24384600" cy="13713480"/>
          </a:xfrm>
          <a:prstGeom prst="rect">
            <a:avLst/>
          </a:prstGeom>
          <a:ln w="0">
            <a:noFill/>
          </a:ln>
        </p:spPr>
      </p:pic>
      <p:sp>
        <p:nvSpPr>
          <p:cNvPr id="254" name="Google Shape;259;p66"/>
          <p:cNvSpPr/>
          <p:nvPr/>
        </p:nvSpPr>
        <p:spPr>
          <a:xfrm>
            <a:off x="3431880" y="5558040"/>
            <a:ext cx="17521200" cy="191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12000" spc="-1" strike="noStrike">
                <a:solidFill>
                  <a:srgbClr val="0bd0d9"/>
                </a:solidFill>
                <a:latin typeface="Century Gothic"/>
                <a:ea typeface="Century Gothic"/>
              </a:rPr>
              <a:t>Thank You</a:t>
            </a:r>
            <a:endParaRPr b="0" lang="en-US" sz="1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6" dur="indefinite" restart="never" nodeType="tmRoot">
          <p:childTnLst>
            <p:seq>
              <p:cTn id="67" dur="indefinite" nodeType="mainSeq">
                <p:childTnLst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2" dur="1000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297;p68"/>
          <p:cNvSpPr/>
          <p:nvPr/>
        </p:nvSpPr>
        <p:spPr>
          <a:xfrm>
            <a:off x="5296680" y="3409920"/>
            <a:ext cx="4989240" cy="693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0000" spc="-1" strike="noStrike">
                <a:solidFill>
                  <a:srgbClr val="000000"/>
                </a:solidFill>
                <a:latin typeface="Lato"/>
                <a:ea typeface="Lato"/>
              </a:rPr>
              <a:t>1</a:t>
            </a:r>
            <a:endParaRPr b="0" lang="en-US" sz="30000" spc="-1" strike="noStrike">
              <a:latin typeface="Arial"/>
            </a:endParaRPr>
          </a:p>
        </p:txBody>
      </p:sp>
      <p:sp>
        <p:nvSpPr>
          <p:cNvPr id="192" name="Google Shape;298;p68"/>
          <p:cNvSpPr/>
          <p:nvPr/>
        </p:nvSpPr>
        <p:spPr>
          <a:xfrm rot="5400000">
            <a:off x="8252640" y="1959120"/>
            <a:ext cx="8665200" cy="9504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4114" y="21600"/>
                </a:moveTo>
                <a:lnTo>
                  <a:pt x="0" y="21576"/>
                </a:lnTo>
                <a:lnTo>
                  <a:pt x="0" y="0"/>
                </a:lnTo>
                <a:lnTo>
                  <a:pt x="21600" y="0"/>
                </a:lnTo>
                <a:lnTo>
                  <a:pt x="21600" y="21572"/>
                </a:lnTo>
                <a:lnTo>
                  <a:pt x="17530" y="21597"/>
                </a:lnTo>
              </a:path>
            </a:pathLst>
          </a:custGeom>
          <a:noFill/>
          <a:ln w="127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93" name="Google Shape;299;p68"/>
          <p:cNvSpPr/>
          <p:nvPr/>
        </p:nvSpPr>
        <p:spPr>
          <a:xfrm>
            <a:off x="9522360" y="6369480"/>
            <a:ext cx="7256160" cy="101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6000" spc="-1" strike="noStrike">
                <a:solidFill>
                  <a:srgbClr val="ffffff"/>
                </a:solidFill>
                <a:latin typeface="Lato"/>
                <a:ea typeface="Lato"/>
              </a:rPr>
              <a:t>Python vs. R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d2e3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306;p69"/>
          <p:cNvSpPr/>
          <p:nvPr/>
        </p:nvSpPr>
        <p:spPr>
          <a:xfrm>
            <a:off x="1367640" y="6210000"/>
            <a:ext cx="730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19050">
            <a:solidFill>
              <a:srgbClr val="1aaec7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Google Shape;307;p69"/>
          <p:cNvSpPr/>
          <p:nvPr/>
        </p:nvSpPr>
        <p:spPr>
          <a:xfrm>
            <a:off x="1376640" y="6742440"/>
            <a:ext cx="13291200" cy="572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82880" rIns="182880" tIns="91440" bIns="91440" anchor="t">
            <a:spAutoFit/>
          </a:bodyPr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Developed by Ross Ihaka and Robert Gentleman in 1993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Hence the name “R”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Maintained by The R Foundation for Statistical Computing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Difficult for beginners + Steep learning curve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Rich and powerful visualization libraries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Arial"/>
              </a:rPr>
              <a:t>Support matrix / vectorized operations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Arial"/>
              </a:rPr>
              <a:t>It’s born for stats</a:t>
            </a:r>
            <a:endParaRPr b="0" lang="en-US" sz="2600" spc="-1" strike="noStrike">
              <a:latin typeface="Arial"/>
            </a:endParaRPr>
          </a:p>
        </p:txBody>
      </p:sp>
      <p:pic>
        <p:nvPicPr>
          <p:cNvPr id="196" name="Picture 2" descr="R (langage) — Wikipédia"/>
          <p:cNvPicPr/>
          <p:nvPr/>
        </p:nvPicPr>
        <p:blipFill>
          <a:blip r:embed="rId1"/>
          <a:stretch/>
        </p:blipFill>
        <p:spPr>
          <a:xfrm>
            <a:off x="2100600" y="929520"/>
            <a:ext cx="6455520" cy="5002560"/>
          </a:xfrm>
          <a:prstGeom prst="rect">
            <a:avLst/>
          </a:prstGeom>
          <a:ln w="0">
            <a:noFill/>
          </a:ln>
        </p:spPr>
      </p:pic>
      <p:pic>
        <p:nvPicPr>
          <p:cNvPr id="197" name="Picture 6" descr=""/>
          <p:cNvPicPr/>
          <p:nvPr/>
        </p:nvPicPr>
        <p:blipFill>
          <a:blip r:embed="rId2"/>
          <a:stretch/>
        </p:blipFill>
        <p:spPr>
          <a:xfrm>
            <a:off x="12193560" y="3004920"/>
            <a:ext cx="11302920" cy="7703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2" dur="indefinite" restart="never" nodeType="tmRoot">
          <p:childTnLst>
            <p:seq>
              <p:cTn id="53" dur="indefinite" nodeType="mainSeq">
                <p:childTnLst>
                  <p:par>
                    <p:cTn id="54" fill="hold">
                      <p:stCondLst>
                        <p:cond delay="0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8" dur="3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d2e3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306;p 1"/>
          <p:cNvSpPr/>
          <p:nvPr/>
        </p:nvSpPr>
        <p:spPr>
          <a:xfrm>
            <a:off x="1367640" y="6210000"/>
            <a:ext cx="730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19050">
            <a:solidFill>
              <a:srgbClr val="1aaec7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99" name="Google Shape;307;p 2"/>
          <p:cNvSpPr/>
          <p:nvPr/>
        </p:nvSpPr>
        <p:spPr>
          <a:xfrm>
            <a:off x="1376640" y="6742440"/>
            <a:ext cx="13291200" cy="572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82880" rIns="182880" tIns="91440" bIns="91440" anchor="t">
            <a:spAutoFit/>
          </a:bodyPr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Developed by Guido van Rossum in 1991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Naming was inspired by Monty Python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Successor to the ABC language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Maintained by the Python Software Foundation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Easy for beginners + Smooth learning curve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Rich and powerful visualization libraries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Arial"/>
              </a:rPr>
              <a:t>Support matrix / vectorized operations via external libs</a:t>
            </a:r>
            <a:endParaRPr b="0" lang="en-US" sz="2600" spc="-1" strike="noStrike">
              <a:latin typeface="Arial"/>
            </a:endParaRPr>
          </a:p>
        </p:txBody>
      </p:sp>
      <p:pic>
        <p:nvPicPr>
          <p:cNvPr id="200" name="" descr=""/>
          <p:cNvPicPr/>
          <p:nvPr/>
        </p:nvPicPr>
        <p:blipFill>
          <a:blip r:embed="rId1"/>
          <a:stretch/>
        </p:blipFill>
        <p:spPr>
          <a:xfrm>
            <a:off x="2099520" y="685800"/>
            <a:ext cx="5214600" cy="5713920"/>
          </a:xfrm>
          <a:prstGeom prst="rect">
            <a:avLst/>
          </a:prstGeom>
          <a:ln w="0">
            <a:noFill/>
          </a:ln>
        </p:spPr>
      </p:pic>
      <p:pic>
        <p:nvPicPr>
          <p:cNvPr id="201" name="" descr=""/>
          <p:cNvPicPr/>
          <p:nvPr/>
        </p:nvPicPr>
        <p:blipFill>
          <a:blip r:embed="rId2"/>
          <a:stretch/>
        </p:blipFill>
        <p:spPr>
          <a:xfrm>
            <a:off x="12668400" y="2057400"/>
            <a:ext cx="10744920" cy="7542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9" dur="indefinite" restart="never" nodeType="tmRoot">
          <p:childTnLst>
            <p:seq>
              <p:cTn id="60" dur="indefinite" nodeType="mainSeq">
                <p:childTnLst>
                  <p:par>
                    <p:cTn id="61" fill="hold">
                      <p:stCondLst>
                        <p:cond delay="0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5" dur="3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1219320" y="549360"/>
            <a:ext cx="21945960" cy="2283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R vs. Python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03" name="Picture 2" descr="Python vs R: The Basics. An aspiring data scientist&amp;amp;#39;s guide on… | by Sidney  Kung | Towards Data Science"/>
          <p:cNvPicPr/>
          <p:nvPr/>
        </p:nvPicPr>
        <p:blipFill>
          <a:blip r:embed="rId1"/>
          <a:stretch/>
        </p:blipFill>
        <p:spPr>
          <a:xfrm>
            <a:off x="5049000" y="2223720"/>
            <a:ext cx="14286960" cy="11066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350;p75"/>
          <p:cNvSpPr/>
          <p:nvPr/>
        </p:nvSpPr>
        <p:spPr>
          <a:xfrm>
            <a:off x="5296680" y="3409920"/>
            <a:ext cx="4989240" cy="693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0000" spc="-1" strike="noStrike">
                <a:solidFill>
                  <a:srgbClr val="000000"/>
                </a:solidFill>
                <a:latin typeface="Lato"/>
                <a:ea typeface="Lato"/>
              </a:rPr>
              <a:t>2</a:t>
            </a:r>
            <a:endParaRPr b="0" lang="en-US" sz="30000" spc="-1" strike="noStrike">
              <a:latin typeface="Arial"/>
            </a:endParaRPr>
          </a:p>
        </p:txBody>
      </p:sp>
      <p:sp>
        <p:nvSpPr>
          <p:cNvPr id="205" name="Google Shape;351;p75"/>
          <p:cNvSpPr/>
          <p:nvPr/>
        </p:nvSpPr>
        <p:spPr>
          <a:xfrm rot="5400000">
            <a:off x="8252640" y="1959120"/>
            <a:ext cx="8665200" cy="9504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4114" y="21600"/>
                </a:moveTo>
                <a:lnTo>
                  <a:pt x="0" y="21576"/>
                </a:lnTo>
                <a:lnTo>
                  <a:pt x="0" y="0"/>
                </a:lnTo>
                <a:lnTo>
                  <a:pt x="21600" y="0"/>
                </a:lnTo>
                <a:lnTo>
                  <a:pt x="21600" y="21572"/>
                </a:lnTo>
                <a:lnTo>
                  <a:pt x="17530" y="21597"/>
                </a:lnTo>
              </a:path>
            </a:pathLst>
          </a:custGeom>
          <a:noFill/>
          <a:ln w="127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06" name="Google Shape;352;p75"/>
          <p:cNvSpPr/>
          <p:nvPr/>
        </p:nvSpPr>
        <p:spPr>
          <a:xfrm>
            <a:off x="9290160" y="6369480"/>
            <a:ext cx="7780680" cy="101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6000" spc="-1" strike="noStrike">
                <a:solidFill>
                  <a:srgbClr val="ffffff"/>
                </a:solidFill>
                <a:latin typeface="Lato"/>
                <a:ea typeface="Lato"/>
              </a:rPr>
              <a:t>AI/ML/NLP Explained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5960" cy="2283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AI Domains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08" name="Picture 2" descr="Natural Language Processing: Taking Your Business to the Next Level"/>
          <p:cNvPicPr/>
          <p:nvPr/>
        </p:nvPicPr>
        <p:blipFill>
          <a:blip r:embed="rId1"/>
          <a:stretch/>
        </p:blipFill>
        <p:spPr>
          <a:xfrm>
            <a:off x="5232960" y="2861640"/>
            <a:ext cx="13918320" cy="10201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5960" cy="2283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Artificial Intelligence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10" name="" descr=""/>
          <p:cNvPicPr/>
          <p:nvPr/>
        </p:nvPicPr>
        <p:blipFill>
          <a:blip r:embed="rId1"/>
          <a:stretch/>
        </p:blipFill>
        <p:spPr>
          <a:xfrm>
            <a:off x="1948320" y="2970000"/>
            <a:ext cx="9937800" cy="6437520"/>
          </a:xfrm>
          <a:prstGeom prst="rect">
            <a:avLst/>
          </a:prstGeom>
          <a:ln w="0">
            <a:solidFill>
              <a:srgbClr val="3465a4"/>
            </a:solidFill>
          </a:ln>
        </p:spPr>
      </p:pic>
      <p:sp>
        <p:nvSpPr>
          <p:cNvPr id="211" name=""/>
          <p:cNvSpPr/>
          <p:nvPr/>
        </p:nvSpPr>
        <p:spPr>
          <a:xfrm>
            <a:off x="13716000" y="4343760"/>
            <a:ext cx="7999560" cy="7999560"/>
          </a:xfrm>
          <a:prstGeom prst="rect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 anchorCtr="1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JOKE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2" name=""/>
          <p:cNvSpPr/>
          <p:nvPr/>
        </p:nvSpPr>
        <p:spPr>
          <a:xfrm>
            <a:off x="14859000" y="4572000"/>
            <a:ext cx="2056680" cy="60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1800" spc="-1" strike="noStrike">
                <a:solidFill>
                  <a:srgbClr val="c9211e"/>
                </a:solidFill>
                <a:latin typeface="Arial"/>
                <a:ea typeface="DejaVu Sans"/>
              </a:rPr>
              <a:t>Not Entirely True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999999"/>
      </a:dk2>
      <a:lt2>
        <a:srgbClr val="e2e2e2"/>
      </a:lt2>
      <a:accent1>
        <a:srgbClr val="94b9ba"/>
      </a:accent1>
      <a:accent2>
        <a:srgbClr val="759195"/>
      </a:accent2>
      <a:accent3>
        <a:srgbClr val="60767b"/>
      </a:accent3>
      <a:accent4>
        <a:srgbClr val="4c5b63"/>
      </a:accent4>
      <a:accent5>
        <a:srgbClr val="343842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284</TotalTime>
  <Application>LibreOffice/7.3.7.2$Linux_X86_64 LibreOffice_project/30$Build-2</Application>
  <AppVersion>15.0000</AppVersion>
  <Words>545</Words>
  <Paragraphs>110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2023-10-16T09:55:36Z</dcterms:modified>
  <cp:revision>66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25</vt:i4>
  </property>
  <property fmtid="{D5CDD505-2E9C-101B-9397-08002B2CF9AE}" pid="3" name="PresentationFormat">
    <vt:lpwstr>Custom</vt:lpwstr>
  </property>
  <property fmtid="{D5CDD505-2E9C-101B-9397-08002B2CF9AE}" pid="4" name="Slides">
    <vt:i4>25</vt:i4>
  </property>
</Properties>
</file>